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10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av"/><Relationship Id="rId2" Type="http://schemas.microsoft.com/office/2007/relationships/media" Target="../media/media12.wav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audio" Target="../media/media2.m4a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2" Type="http://schemas.microsoft.com/office/2007/relationships/media" Target="../media/media2.m4a"/><Relationship Id="rId16" Type="http://schemas.openxmlformats.org/officeDocument/2006/relationships/image" Target="../media/image2.png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8.svg"/><Relationship Id="rId5" Type="http://schemas.openxmlformats.org/officeDocument/2006/relationships/image" Target="../media/image3.png"/><Relationship Id="rId1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ags" Target="../tags/tag8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BD0F-1AB4-42E7-B8AF-D1F3FB6B2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Fraud Detection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42C269-C358-461E-91F6-4AFB9B8847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38"/>
    </mc:Choice>
    <mc:Fallback>
      <p:transition spd="slow" advTm="22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DF84-10CF-4AF7-874B-7DC5DA34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13" y="286616"/>
            <a:ext cx="5813287" cy="891282"/>
          </a:xfrm>
        </p:spPr>
        <p:txBody>
          <a:bodyPr/>
          <a:lstStyle/>
          <a:p>
            <a:pPr algn="ctr"/>
            <a:r>
              <a:rPr lang="en-US" dirty="0"/>
              <a:t>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D7D336-94DF-4EC8-8F91-76283EE0EAA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5"/>
          <a:srcRect r="50200" b="16232"/>
          <a:stretch/>
        </p:blipFill>
        <p:spPr>
          <a:xfrm>
            <a:off x="6914544" y="732257"/>
            <a:ext cx="4994743" cy="5678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FE6BF-79D4-417B-B83B-0DE3333AB9CC}"/>
              </a:ext>
            </a:extLst>
          </p:cNvPr>
          <p:cNvPicPr/>
          <p:nvPr/>
        </p:nvPicPr>
        <p:blipFill rotWithShape="1">
          <a:blip r:embed="rId5"/>
          <a:srcRect l="50200" b="16832"/>
          <a:stretch/>
        </p:blipFill>
        <p:spPr>
          <a:xfrm>
            <a:off x="6924704" y="732258"/>
            <a:ext cx="4994743" cy="567855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5553C1-A714-40C3-A236-CEFD66E00C9E}"/>
              </a:ext>
            </a:extLst>
          </p:cNvPr>
          <p:cNvCxnSpPr>
            <a:cxnSpLocks/>
          </p:cNvCxnSpPr>
          <p:nvPr/>
        </p:nvCxnSpPr>
        <p:spPr>
          <a:xfrm>
            <a:off x="1934596" y="2296160"/>
            <a:ext cx="0" cy="382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B63F8F-B2EF-4089-953A-FAA0257202C1}"/>
              </a:ext>
            </a:extLst>
          </p:cNvPr>
          <p:cNvCxnSpPr/>
          <p:nvPr/>
        </p:nvCxnSpPr>
        <p:spPr>
          <a:xfrm>
            <a:off x="3214756" y="2296160"/>
            <a:ext cx="0" cy="382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4546C2-C2CA-4E4E-AF44-FFB91A38BDB9}"/>
              </a:ext>
            </a:extLst>
          </p:cNvPr>
          <p:cNvCxnSpPr/>
          <p:nvPr/>
        </p:nvCxnSpPr>
        <p:spPr>
          <a:xfrm>
            <a:off x="4433956" y="2296160"/>
            <a:ext cx="0" cy="382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4EEA7A-3364-4808-9673-333DB58B3CC6}"/>
              </a:ext>
            </a:extLst>
          </p:cNvPr>
          <p:cNvCxnSpPr/>
          <p:nvPr/>
        </p:nvCxnSpPr>
        <p:spPr>
          <a:xfrm>
            <a:off x="5714116" y="2296160"/>
            <a:ext cx="0" cy="382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135264-5CE1-4BDF-B676-F4D9CF7254A4}"/>
              </a:ext>
            </a:extLst>
          </p:cNvPr>
          <p:cNvCxnSpPr>
            <a:cxnSpLocks/>
          </p:cNvCxnSpPr>
          <p:nvPr/>
        </p:nvCxnSpPr>
        <p:spPr>
          <a:xfrm flipH="1">
            <a:off x="664596" y="3429000"/>
            <a:ext cx="5049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AF820C-3051-4199-8BDE-B9AADC257186}"/>
              </a:ext>
            </a:extLst>
          </p:cNvPr>
          <p:cNvCxnSpPr>
            <a:cxnSpLocks/>
          </p:cNvCxnSpPr>
          <p:nvPr/>
        </p:nvCxnSpPr>
        <p:spPr>
          <a:xfrm flipH="1">
            <a:off x="664596" y="4800600"/>
            <a:ext cx="5049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DC56FA-BE54-46A0-B83F-B2D0C88255B2}"/>
              </a:ext>
            </a:extLst>
          </p:cNvPr>
          <p:cNvCxnSpPr>
            <a:cxnSpLocks/>
          </p:cNvCxnSpPr>
          <p:nvPr/>
        </p:nvCxnSpPr>
        <p:spPr>
          <a:xfrm flipH="1">
            <a:off x="664596" y="6130084"/>
            <a:ext cx="5049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D8E138-7ADA-4AE6-B374-B4FD592E66DD}"/>
              </a:ext>
            </a:extLst>
          </p:cNvPr>
          <p:cNvCxnSpPr>
            <a:cxnSpLocks/>
          </p:cNvCxnSpPr>
          <p:nvPr/>
        </p:nvCxnSpPr>
        <p:spPr>
          <a:xfrm flipH="1">
            <a:off x="664596" y="2296160"/>
            <a:ext cx="5049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0B2C41-A6C7-4967-88BA-A24BBD6138A2}"/>
              </a:ext>
            </a:extLst>
          </p:cNvPr>
          <p:cNvCxnSpPr>
            <a:cxnSpLocks/>
          </p:cNvCxnSpPr>
          <p:nvPr/>
        </p:nvCxnSpPr>
        <p:spPr>
          <a:xfrm>
            <a:off x="664596" y="2296160"/>
            <a:ext cx="0" cy="382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A6D2EB6-22C7-4949-8299-E5C0E26E86F9}"/>
              </a:ext>
            </a:extLst>
          </p:cNvPr>
          <p:cNvSpPr/>
          <p:nvPr/>
        </p:nvSpPr>
        <p:spPr>
          <a:xfrm>
            <a:off x="850237" y="3645992"/>
            <a:ext cx="9088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 Curve 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8C1CDF-FCDD-4C3A-9FED-FC19D3B5DAB3}"/>
              </a:ext>
            </a:extLst>
          </p:cNvPr>
          <p:cNvSpPr/>
          <p:nvPr/>
        </p:nvSpPr>
        <p:spPr>
          <a:xfrm>
            <a:off x="664596" y="5017591"/>
            <a:ext cx="12191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Cumulative Recall Curve Result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BE1706-C063-467C-9540-786E4DFBA673}"/>
              </a:ext>
            </a:extLst>
          </p:cNvPr>
          <p:cNvSpPr/>
          <p:nvPr/>
        </p:nvSpPr>
        <p:spPr>
          <a:xfrm>
            <a:off x="1934596" y="3819383"/>
            <a:ext cx="1219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Higher than LOF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BF33EA-A5A8-4221-BCE7-52909066FEF1}"/>
              </a:ext>
            </a:extLst>
          </p:cNvPr>
          <p:cNvSpPr/>
          <p:nvPr/>
        </p:nvSpPr>
        <p:spPr>
          <a:xfrm>
            <a:off x="3194429" y="3625644"/>
            <a:ext cx="12191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Smaller values compared to both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029D3B-B273-44B9-91DF-EAB1B6D83DF7}"/>
              </a:ext>
            </a:extLst>
          </p:cNvPr>
          <p:cNvSpPr/>
          <p:nvPr/>
        </p:nvSpPr>
        <p:spPr>
          <a:xfrm>
            <a:off x="4444103" y="3625644"/>
            <a:ext cx="12191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Higher than LOF and slight better than </a:t>
            </a:r>
            <a:r>
              <a:rPr lang="en-US" sz="1400" dirty="0" err="1"/>
              <a:t>BPrule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7DB89D-0DD1-483D-A34C-555D3E974CC7}"/>
              </a:ext>
            </a:extLst>
          </p:cNvPr>
          <p:cNvSpPr/>
          <p:nvPr/>
        </p:nvSpPr>
        <p:spPr>
          <a:xfrm>
            <a:off x="1965082" y="5001038"/>
            <a:ext cx="1219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Slight variation from both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81D0B6-CC05-431A-89FE-F72E77EE1F39}"/>
              </a:ext>
            </a:extLst>
          </p:cNvPr>
          <p:cNvSpPr/>
          <p:nvPr/>
        </p:nvSpPr>
        <p:spPr>
          <a:xfrm>
            <a:off x="3235046" y="5031879"/>
            <a:ext cx="12191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Similar to LOF and slight different from </a:t>
            </a:r>
            <a:r>
              <a:rPr lang="en-US" sz="1400" dirty="0" err="1"/>
              <a:t>Bprule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B72F6E-0F33-4729-A46B-A29E30A74105}"/>
              </a:ext>
            </a:extLst>
          </p:cNvPr>
          <p:cNvSpPr/>
          <p:nvPr/>
        </p:nvSpPr>
        <p:spPr>
          <a:xfrm>
            <a:off x="4484767" y="5017590"/>
            <a:ext cx="12191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Similar to LOF and slight different from </a:t>
            </a:r>
            <a:r>
              <a:rPr lang="en-US" sz="1400" dirty="0" err="1"/>
              <a:t>Bprule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6EBDCB-C70F-4995-9EB9-E93DEC545075}"/>
              </a:ext>
            </a:extLst>
          </p:cNvPr>
          <p:cNvSpPr/>
          <p:nvPr/>
        </p:nvSpPr>
        <p:spPr>
          <a:xfrm>
            <a:off x="2120916" y="2646004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BPrule</a:t>
            </a:r>
            <a:endParaRPr lang="en-US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90855B-03A2-4B45-B11D-2B70677D4E69}"/>
              </a:ext>
            </a:extLst>
          </p:cNvPr>
          <p:cNvSpPr/>
          <p:nvPr/>
        </p:nvSpPr>
        <p:spPr>
          <a:xfrm>
            <a:off x="3458198" y="2646004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LOF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62F239-6580-4B8A-B192-570342C47FEE}"/>
              </a:ext>
            </a:extLst>
          </p:cNvPr>
          <p:cNvSpPr/>
          <p:nvPr/>
        </p:nvSpPr>
        <p:spPr>
          <a:xfrm>
            <a:off x="4709809" y="2646004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Orh</a:t>
            </a:r>
            <a:endParaRPr lang="en-US" b="1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4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99"/>
    </mc:Choice>
    <mc:Fallback xmlns="">
      <p:transition spd="slow" advTm="25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A734-1497-4C8C-AB9F-8BE5A6D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503" y="335082"/>
            <a:ext cx="6229165" cy="595600"/>
          </a:xfrm>
        </p:spPr>
        <p:txBody>
          <a:bodyPr/>
          <a:lstStyle/>
          <a:p>
            <a:pPr algn="ctr"/>
            <a:r>
              <a:rPr lang="en-US" sz="3600" dirty="0"/>
              <a:t>Obtaining Outlier Rankings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5C80E-7598-4C50-BF4D-9423E9ED3093}"/>
              </a:ext>
            </a:extLst>
          </p:cNvPr>
          <p:cNvSpPr txBox="1"/>
          <p:nvPr/>
        </p:nvSpPr>
        <p:spPr>
          <a:xfrm>
            <a:off x="3839591" y="930682"/>
            <a:ext cx="537099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Supervised Approaches</a:t>
            </a:r>
            <a:endParaRPr lang="en-US" sz="32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C27890-F905-4795-B530-8CFDECD5D4BA}"/>
              </a:ext>
            </a:extLst>
          </p:cNvPr>
          <p:cNvSpPr/>
          <p:nvPr/>
        </p:nvSpPr>
        <p:spPr>
          <a:xfrm>
            <a:off x="488964" y="2111057"/>
            <a:ext cx="11214072" cy="455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</a:t>
            </a:r>
            <a:r>
              <a:rPr lang="en-US" dirty="0"/>
              <a:t>e are using manipulated training dataset to negate the class imbalance effect.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7E501C-A621-4CBC-8933-551D68251C87}"/>
              </a:ext>
            </a:extLst>
          </p:cNvPr>
          <p:cNvSpPr/>
          <p:nvPr/>
        </p:nvSpPr>
        <p:spPr>
          <a:xfrm>
            <a:off x="488964" y="2934524"/>
            <a:ext cx="5304409" cy="280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Naive Bayes</a:t>
            </a:r>
          </a:p>
          <a:p>
            <a:pPr algn="ctr">
              <a:lnSpc>
                <a:spcPct val="150000"/>
              </a:lnSpc>
            </a:pPr>
            <a:endParaRPr lang="en-US" dirty="0"/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dirty="0"/>
              <a:t>It is a probabilistic classifier based on the Bayes theorem</a:t>
            </a:r>
          </a:p>
          <a:p>
            <a:pPr algn="ctr">
              <a:lnSpc>
                <a:spcPct val="150000"/>
              </a:lnSpc>
            </a:pPr>
            <a:endParaRPr lang="en-US" dirty="0"/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dirty="0"/>
              <a:t>SMOTE algorithm is used to create the training 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BFA28F-18B2-4A70-BB83-C1FB7B837674}"/>
              </a:ext>
            </a:extLst>
          </p:cNvPr>
          <p:cNvSpPr/>
          <p:nvPr/>
        </p:nvSpPr>
        <p:spPr>
          <a:xfrm>
            <a:off x="6558377" y="2934524"/>
            <a:ext cx="5304409" cy="2809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AdaBoost</a:t>
            </a:r>
          </a:p>
          <a:p>
            <a:pPr algn="ctr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dirty="0"/>
              <a:t>It is a learning algorithm that belongs to the class of ensemble models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- In our case we are using AdaBoost.M1 from </a:t>
            </a:r>
            <a:r>
              <a:rPr lang="en-US" dirty="0" err="1"/>
              <a:t>Rweka</a:t>
            </a:r>
            <a:r>
              <a:rPr lang="en-US" dirty="0"/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1631D3-2A30-46B0-B069-9548E916840B}"/>
              </a:ext>
            </a:extLst>
          </p:cNvPr>
          <p:cNvCxnSpPr>
            <a:cxnSpLocks/>
          </p:cNvCxnSpPr>
          <p:nvPr/>
        </p:nvCxnSpPr>
        <p:spPr>
          <a:xfrm>
            <a:off x="6179303" y="2934524"/>
            <a:ext cx="0" cy="30801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624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73"/>
    </mc:Choice>
    <mc:Fallback xmlns="">
      <p:transition spd="slow" advTm="88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8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E509-C54E-4499-A9A6-93C2EAB1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6" y="447188"/>
            <a:ext cx="10798902" cy="745508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6BA255-69C3-4624-9BBD-9C75BF97862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5"/>
          <a:srcRect l="47461" b="14378"/>
          <a:stretch/>
        </p:blipFill>
        <p:spPr>
          <a:xfrm>
            <a:off x="6564725" y="447188"/>
            <a:ext cx="4962679" cy="596362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4C8A1-5D31-47C6-BE23-98E63D43785E}"/>
              </a:ext>
            </a:extLst>
          </p:cNvPr>
          <p:cNvCxnSpPr>
            <a:cxnSpLocks/>
          </p:cNvCxnSpPr>
          <p:nvPr/>
        </p:nvCxnSpPr>
        <p:spPr>
          <a:xfrm>
            <a:off x="1934596" y="2296160"/>
            <a:ext cx="0" cy="382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3810A2-6F07-4CD5-A0A1-62C324D95BC3}"/>
              </a:ext>
            </a:extLst>
          </p:cNvPr>
          <p:cNvCxnSpPr/>
          <p:nvPr/>
        </p:nvCxnSpPr>
        <p:spPr>
          <a:xfrm>
            <a:off x="3214756" y="2296160"/>
            <a:ext cx="0" cy="382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27BBFA-30C2-4AE5-B3C6-7B4666C8E8ED}"/>
              </a:ext>
            </a:extLst>
          </p:cNvPr>
          <p:cNvCxnSpPr/>
          <p:nvPr/>
        </p:nvCxnSpPr>
        <p:spPr>
          <a:xfrm>
            <a:off x="4433956" y="2296160"/>
            <a:ext cx="0" cy="382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7EA7B-7317-477C-BB71-13E1EB651D46}"/>
              </a:ext>
            </a:extLst>
          </p:cNvPr>
          <p:cNvCxnSpPr/>
          <p:nvPr/>
        </p:nvCxnSpPr>
        <p:spPr>
          <a:xfrm>
            <a:off x="5714116" y="2296160"/>
            <a:ext cx="0" cy="382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63B3CD-DAB1-4994-AC07-7F70FD8AD538}"/>
              </a:ext>
            </a:extLst>
          </p:cNvPr>
          <p:cNvCxnSpPr>
            <a:cxnSpLocks/>
          </p:cNvCxnSpPr>
          <p:nvPr/>
        </p:nvCxnSpPr>
        <p:spPr>
          <a:xfrm flipH="1">
            <a:off x="664596" y="3429000"/>
            <a:ext cx="5049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45D8C6-1D41-41EC-92C9-0364CBC4DFF1}"/>
              </a:ext>
            </a:extLst>
          </p:cNvPr>
          <p:cNvCxnSpPr>
            <a:cxnSpLocks/>
          </p:cNvCxnSpPr>
          <p:nvPr/>
        </p:nvCxnSpPr>
        <p:spPr>
          <a:xfrm flipH="1">
            <a:off x="664596" y="4800600"/>
            <a:ext cx="5049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BAA916-50EE-43B4-B2AC-0634A06FA0B7}"/>
              </a:ext>
            </a:extLst>
          </p:cNvPr>
          <p:cNvCxnSpPr>
            <a:cxnSpLocks/>
          </p:cNvCxnSpPr>
          <p:nvPr/>
        </p:nvCxnSpPr>
        <p:spPr>
          <a:xfrm flipH="1">
            <a:off x="664596" y="6130084"/>
            <a:ext cx="5049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4D89B6-20F3-4F86-B96B-4E99E1852C73}"/>
              </a:ext>
            </a:extLst>
          </p:cNvPr>
          <p:cNvCxnSpPr>
            <a:cxnSpLocks/>
          </p:cNvCxnSpPr>
          <p:nvPr/>
        </p:nvCxnSpPr>
        <p:spPr>
          <a:xfrm flipH="1">
            <a:off x="664596" y="2296160"/>
            <a:ext cx="504952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80CF5E-D251-460A-AA94-3D70070D14BF}"/>
              </a:ext>
            </a:extLst>
          </p:cNvPr>
          <p:cNvCxnSpPr>
            <a:cxnSpLocks/>
          </p:cNvCxnSpPr>
          <p:nvPr/>
        </p:nvCxnSpPr>
        <p:spPr>
          <a:xfrm>
            <a:off x="664596" y="2296160"/>
            <a:ext cx="0" cy="382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A4933E-B7FE-4F11-B70D-8E4B90D88853}"/>
              </a:ext>
            </a:extLst>
          </p:cNvPr>
          <p:cNvSpPr/>
          <p:nvPr/>
        </p:nvSpPr>
        <p:spPr>
          <a:xfrm>
            <a:off x="850237" y="3645992"/>
            <a:ext cx="9088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 Curve Result</a:t>
            </a:r>
          </a:p>
        </p:txBody>
      </p:sp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2B591A7F-2593-4782-8A04-8A374EA7626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50786" b="14378"/>
          <a:stretch/>
        </p:blipFill>
        <p:spPr>
          <a:xfrm>
            <a:off x="6477885" y="447188"/>
            <a:ext cx="5206263" cy="59636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183126-B0FC-4036-B91D-E8E0ED371FCC}"/>
              </a:ext>
            </a:extLst>
          </p:cNvPr>
          <p:cNvSpPr/>
          <p:nvPr/>
        </p:nvSpPr>
        <p:spPr>
          <a:xfrm>
            <a:off x="664596" y="5017591"/>
            <a:ext cx="12191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Cumulative Recall Curve Result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D45FE-69D0-4998-881B-7C884DE6FF8A}"/>
              </a:ext>
            </a:extLst>
          </p:cNvPr>
          <p:cNvSpPr/>
          <p:nvPr/>
        </p:nvSpPr>
        <p:spPr>
          <a:xfrm>
            <a:off x="1934596" y="3819383"/>
            <a:ext cx="1219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Very poor results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49833F-AA1B-4F06-A91B-E73EC07CABEB}"/>
              </a:ext>
            </a:extLst>
          </p:cNvPr>
          <p:cNvSpPr/>
          <p:nvPr/>
        </p:nvSpPr>
        <p:spPr>
          <a:xfrm>
            <a:off x="3204568" y="3819127"/>
            <a:ext cx="1219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Very Poor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C15D42-7493-4D33-BA4D-4A52E46DEFBF}"/>
              </a:ext>
            </a:extLst>
          </p:cNvPr>
          <p:cNvSpPr/>
          <p:nvPr/>
        </p:nvSpPr>
        <p:spPr>
          <a:xfrm>
            <a:off x="4423756" y="3819127"/>
            <a:ext cx="1219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Better than both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CBE7AE-A865-49FC-ADEC-03EF4D0C28A4}"/>
              </a:ext>
            </a:extLst>
          </p:cNvPr>
          <p:cNvSpPr/>
          <p:nvPr/>
        </p:nvSpPr>
        <p:spPr>
          <a:xfrm>
            <a:off x="1985372" y="5139601"/>
            <a:ext cx="1219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Less score than both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350FA5-CE6D-49C5-9105-8D62BE62EFF9}"/>
              </a:ext>
            </a:extLst>
          </p:cNvPr>
          <p:cNvSpPr/>
          <p:nvPr/>
        </p:nvSpPr>
        <p:spPr>
          <a:xfrm>
            <a:off x="3235046" y="5031879"/>
            <a:ext cx="1219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Similar results to </a:t>
            </a:r>
            <a:r>
              <a:rPr lang="en-US" sz="1400" dirty="0" err="1"/>
              <a:t>ORh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A228EA-717C-433F-ABEB-346D6B693BE1}"/>
              </a:ext>
            </a:extLst>
          </p:cNvPr>
          <p:cNvSpPr/>
          <p:nvPr/>
        </p:nvSpPr>
        <p:spPr>
          <a:xfrm>
            <a:off x="4484767" y="5017590"/>
            <a:ext cx="12191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Similar results to Adaboost1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217F65-A811-490B-BA81-CDF150FE99F2}"/>
              </a:ext>
            </a:extLst>
          </p:cNvPr>
          <p:cNvSpPr/>
          <p:nvPr/>
        </p:nvSpPr>
        <p:spPr>
          <a:xfrm>
            <a:off x="2091587" y="2479756"/>
            <a:ext cx="966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Naïve Bayes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5BA4E-98ED-492E-BE32-294CA4AF66AB}"/>
              </a:ext>
            </a:extLst>
          </p:cNvPr>
          <p:cNvSpPr/>
          <p:nvPr/>
        </p:nvSpPr>
        <p:spPr>
          <a:xfrm>
            <a:off x="3387982" y="2473316"/>
            <a:ext cx="818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Adaboost1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5B4FED-5B40-456A-A1A8-AFAE7EBDEF36}"/>
              </a:ext>
            </a:extLst>
          </p:cNvPr>
          <p:cNvSpPr/>
          <p:nvPr/>
        </p:nvSpPr>
        <p:spPr>
          <a:xfrm>
            <a:off x="4709809" y="2646004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Orh</a:t>
            </a:r>
            <a:endParaRPr lang="en-US" b="1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165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46"/>
    </mc:Choice>
    <mc:Fallback xmlns="">
      <p:transition spd="slow" advTm="46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972B-8D4D-4674-8A4C-599FF7533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772012"/>
          </a:xfrm>
        </p:spPr>
        <p:txBody>
          <a:bodyPr/>
          <a:lstStyle/>
          <a:p>
            <a:pPr algn="ctr"/>
            <a:r>
              <a:rPr lang="en-US" dirty="0"/>
              <a:t>Obtaining Outlier Rankings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A9989-A0CE-4BE7-BBA2-346A90B5D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069548"/>
            <a:ext cx="10554574" cy="34336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Semi-Supervised</a:t>
            </a:r>
            <a:r>
              <a:rPr lang="en-US" b="1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Approach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algn="ctr">
              <a:buFontTx/>
              <a:buChar char="-"/>
            </a:pPr>
            <a:r>
              <a:rPr lang="en-US" sz="1600" dirty="0"/>
              <a:t>This approach firstly builds a classifier to predict the unlabeled data. And then the classifiers with the higher confidence are used as training.</a:t>
            </a:r>
          </a:p>
          <a:p>
            <a:pPr algn="ctr">
              <a:buFontTx/>
              <a:buChar char="-"/>
            </a:pPr>
            <a:endParaRPr lang="en-US" sz="1600" dirty="0"/>
          </a:p>
          <a:p>
            <a:pPr algn="ctr">
              <a:buFontTx/>
              <a:buChar char="-"/>
            </a:pPr>
            <a:r>
              <a:rPr lang="en-US" sz="1600" dirty="0"/>
              <a:t>In our case we used both Self-Trained Naïve Bayes and AdaBoost models but could not achieve the better results than </a:t>
            </a:r>
            <a:r>
              <a:rPr lang="en-US" sz="1600" dirty="0" err="1"/>
              <a:t>ORh</a:t>
            </a:r>
            <a:r>
              <a:rPr lang="en-US" sz="1600" dirty="0"/>
              <a:t> model in terms of Precision Recall where as in Cumulative recall, Self Trained AdaBoost1 model had slight domination over other models.</a:t>
            </a:r>
            <a:endParaRPr lang="en-US" sz="1600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buFontTx/>
              <a:buChar char="-"/>
            </a:pPr>
            <a:endParaRPr lang="en-US" sz="16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7205459-FBA9-41C7-B2E1-24B7006D5E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231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52"/>
    </mc:Choice>
    <mc:Fallback>
      <p:transition spd="slow" advTm="56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562E-7D9D-4B94-BB6E-3C60C683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9D7EB-41E8-4F21-B480-7D7CCF41B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5750764" cy="3326257"/>
          </a:xfrm>
        </p:spPr>
        <p:txBody>
          <a:bodyPr numCol="1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FRAUD  = DECEPTION </a:t>
            </a:r>
          </a:p>
          <a:p>
            <a:pPr>
              <a:lnSpc>
                <a:spcPct val="150000"/>
              </a:lnSpc>
            </a:pPr>
            <a:r>
              <a:rPr lang="en-US" dirty="0"/>
              <a:t>ILLEGAL &amp; CRIMINAL OFFENSE.</a:t>
            </a:r>
          </a:p>
          <a:p>
            <a:pPr>
              <a:lnSpc>
                <a:spcPct val="150000"/>
              </a:lnSpc>
            </a:pPr>
            <a:r>
              <a:rPr lang="en-US" dirty="0"/>
              <a:t>DETECTING FRAUD AND AVOIDING IT</a:t>
            </a:r>
          </a:p>
          <a:p>
            <a:pPr>
              <a:lnSpc>
                <a:spcPct val="150000"/>
              </a:lnSpc>
            </a:pPr>
            <a:r>
              <a:rPr lang="en-US" dirty="0"/>
              <a:t>DATA MINING FOR FRAUD DETECTION</a:t>
            </a:r>
          </a:p>
          <a:p>
            <a:pPr>
              <a:lnSpc>
                <a:spcPct val="150000"/>
              </a:lnSpc>
            </a:pPr>
            <a:r>
              <a:rPr lang="en-US" dirty="0"/>
              <a:t>FIND ANOMALIES IN DATA I.E. THE OUTLIERS</a:t>
            </a:r>
          </a:p>
          <a:p>
            <a:pPr>
              <a:lnSpc>
                <a:spcPct val="150000"/>
              </a:lnSpc>
            </a:pPr>
            <a:r>
              <a:rPr lang="en-US" dirty="0"/>
              <a:t>AN OUTLIER = OBSERVATION THAT IS SUSPICIOUS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4ED8D-38F1-4CF6-8AF1-1BFA49F228FB}"/>
              </a:ext>
            </a:extLst>
          </p:cNvPr>
          <p:cNvSpPr txBox="1"/>
          <p:nvPr/>
        </p:nvSpPr>
        <p:spPr>
          <a:xfrm>
            <a:off x="810000" y="5621654"/>
            <a:ext cx="1055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Today we’ll overlooking at the sales data from a unknown company to find suspicious transactions and setup a fraud detection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041FF-1AFA-4D1B-94A3-42E06B3CB0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6512" y="1949038"/>
            <a:ext cx="1570607" cy="15706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E762F5-D8C5-44E8-8FBB-2AE9F5A5C4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98" b="93855" l="4643" r="94881">
                        <a14:foregroundMark x1="10238" y1="61117" x2="5476" y2="65140"/>
                        <a14:foregroundMark x1="27024" y1="93855" x2="32024" y2="93743"/>
                        <a14:foregroundMark x1="66310" y1="7598" x2="61905" y2="9274"/>
                        <a14:foregroundMark x1="91548" y1="18547" x2="94881" y2="21564"/>
                        <a14:foregroundMark x1="4643" y1="69609" x2="4643" y2="728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6331" y="1997457"/>
            <a:ext cx="1405307" cy="1497321"/>
          </a:xfrm>
          <a:prstGeom prst="rect">
            <a:avLst/>
          </a:prstGeom>
        </p:spPr>
      </p:pic>
      <p:pic>
        <p:nvPicPr>
          <p:cNvPr id="20" name="Graphic 19" descr="Magnifying glass">
            <a:extLst>
              <a:ext uri="{FF2B5EF4-FFF2-40B4-BE49-F238E27FC236}">
                <a16:creationId xmlns:a16="http://schemas.microsoft.com/office/drawing/2014/main" id="{F1E8AE38-FEB9-4C17-A228-475E3460C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0850" y="2062819"/>
            <a:ext cx="1405307" cy="1405307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540159DC-6840-423F-84AA-B46B5FAB2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59161" y="3831440"/>
            <a:ext cx="1405307" cy="1405307"/>
          </a:xfrm>
          <a:prstGeom prst="rect">
            <a:avLst/>
          </a:prstGeom>
        </p:spPr>
      </p:pic>
      <p:pic>
        <p:nvPicPr>
          <p:cNvPr id="24" name="Graphic 23" descr="Eye">
            <a:extLst>
              <a:ext uri="{FF2B5EF4-FFF2-40B4-BE49-F238E27FC236}">
                <a16:creationId xmlns:a16="http://schemas.microsoft.com/office/drawing/2014/main" id="{96C34331-3A34-4165-AE58-E481CFEA35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76331" y="3792892"/>
            <a:ext cx="1405308" cy="14053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4AD9A5-8D3E-4BE8-BF2A-622FF09CF453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889" b="93556" l="10000" r="90000">
                        <a14:foregroundMark x1="57000" y1="8667" x2="41556" y2="7889"/>
                        <a14:foregroundMark x1="41556" y1="7889" x2="35556" y2="11778"/>
                        <a14:foregroundMark x1="35556" y1="11778" x2="32000" y2="18222"/>
                        <a14:foregroundMark x1="32000" y1="18222" x2="31889" y2="23333"/>
                        <a14:foregroundMark x1="51000" y1="88000" x2="51000" y2="88000"/>
                        <a14:foregroundMark x1="48333" y1="92667" x2="50444" y2="9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0850" y="3792892"/>
            <a:ext cx="1405308" cy="1405308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722F5E0D-FAC4-4CB2-85F1-DC0E1B9E069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963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71"/>
    </mc:Choice>
    <mc:Fallback>
      <p:transition spd="slow" advTm="45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AF0F-E4C6-4877-9E9F-01981573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B6B8-C033-4BB4-BC81-D6882B383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484" y="2240822"/>
            <a:ext cx="11823032" cy="537890"/>
          </a:xfrm>
        </p:spPr>
        <p:txBody>
          <a:bodyPr numCol="3">
            <a:normAutofit/>
          </a:bodyPr>
          <a:lstStyle/>
          <a:p>
            <a:pPr marL="0" indent="0" algn="ctr">
              <a:buNone/>
            </a:pPr>
            <a:r>
              <a:rPr lang="en-US" dirty="0"/>
              <a:t>PRE-ANALYZED SALES DATA</a:t>
            </a:r>
          </a:p>
          <a:p>
            <a:pPr marL="0" indent="0" algn="ctr">
              <a:buNone/>
            </a:pPr>
            <a:r>
              <a:rPr lang="en-US" dirty="0"/>
              <a:t>ATTRIBUTES FOR ID SALES ETC</a:t>
            </a:r>
          </a:p>
          <a:p>
            <a:pPr marL="0" indent="0" algn="ctr">
              <a:buNone/>
            </a:pPr>
            <a:r>
              <a:rPr lang="en-US" dirty="0"/>
              <a:t>SPECIAL PRECOMPUTED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14515-DDF4-473B-8ED7-BE7CE39C86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57" t="30785" r="34634" b="13575"/>
          <a:stretch/>
        </p:blipFill>
        <p:spPr>
          <a:xfrm>
            <a:off x="1452880" y="2737052"/>
            <a:ext cx="4088266" cy="3960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F4591-FD45-4278-8C85-09E314B607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48" t="15659" r="34242" b="28702"/>
          <a:stretch/>
        </p:blipFill>
        <p:spPr>
          <a:xfrm>
            <a:off x="6809541" y="2737052"/>
            <a:ext cx="4088266" cy="3960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9B356F-3AD7-4339-A94B-952761EDD851}"/>
              </a:ext>
            </a:extLst>
          </p:cNvPr>
          <p:cNvSpPr txBox="1"/>
          <p:nvPr/>
        </p:nvSpPr>
        <p:spPr>
          <a:xfrm>
            <a:off x="5270240" y="3035364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VARIABILTY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7B0CE6-94BC-4EAE-83A7-1D45A3E9D9BE}"/>
              </a:ext>
            </a:extLst>
          </p:cNvPr>
          <p:cNvCxnSpPr>
            <a:cxnSpLocks/>
          </p:cNvCxnSpPr>
          <p:nvPr/>
        </p:nvCxnSpPr>
        <p:spPr>
          <a:xfrm flipV="1">
            <a:off x="7315200" y="3013536"/>
            <a:ext cx="0" cy="37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5600AA-F927-48D8-9FD5-49CFD94578DF}"/>
              </a:ext>
            </a:extLst>
          </p:cNvPr>
          <p:cNvSpPr txBox="1"/>
          <p:nvPr/>
        </p:nvSpPr>
        <p:spPr>
          <a:xfrm>
            <a:off x="810000" y="3709957"/>
            <a:ext cx="473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Products 		 Different Quantities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8C4206-2DDB-4EAE-A5BF-6867C93317F6}"/>
              </a:ext>
            </a:extLst>
          </p:cNvPr>
          <p:cNvCxnSpPr>
            <a:cxnSpLocks/>
          </p:cNvCxnSpPr>
          <p:nvPr/>
        </p:nvCxnSpPr>
        <p:spPr>
          <a:xfrm>
            <a:off x="2743200" y="3899932"/>
            <a:ext cx="40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A06664-0BF5-4CE1-B2D1-89607958B3B1}"/>
              </a:ext>
            </a:extLst>
          </p:cNvPr>
          <p:cNvSpPr txBox="1"/>
          <p:nvPr/>
        </p:nvSpPr>
        <p:spPr>
          <a:xfrm>
            <a:off x="7071362" y="3721674"/>
            <a:ext cx="4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 unit price of each product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7A6746-82DE-41D4-9524-0D22A5ED5158}"/>
              </a:ext>
            </a:extLst>
          </p:cNvPr>
          <p:cNvSpPr txBox="1"/>
          <p:nvPr/>
        </p:nvSpPr>
        <p:spPr>
          <a:xfrm>
            <a:off x="4343839" y="4272550"/>
            <a:ext cx="35043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 with less transactions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C41F2-B07D-47AD-BCAA-64184BBC0B5F}"/>
              </a:ext>
            </a:extLst>
          </p:cNvPr>
          <p:cNvSpPr txBox="1"/>
          <p:nvPr/>
        </p:nvSpPr>
        <p:spPr>
          <a:xfrm>
            <a:off x="3834699" y="5010534"/>
            <a:ext cx="452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PRICE TO REPRESENT THE PRICE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3E08F6AC-5B35-4538-B602-72E0C946DB3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676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62"/>
    </mc:Choice>
    <mc:Fallback>
      <p:transition spd="slow" advTm="71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15C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8" grpId="0"/>
      <p:bldP spid="13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4720-6E1B-4713-9E88-2D1E5CCF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751692"/>
          </a:xfrm>
        </p:spPr>
        <p:txBody>
          <a:bodyPr/>
          <a:lstStyle/>
          <a:p>
            <a:pPr algn="ctr"/>
            <a:r>
              <a:rPr lang="en-US" dirty="0"/>
              <a:t>Problems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2E60-6318-48DB-836F-702AD461C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128" y="1958127"/>
            <a:ext cx="5185873" cy="2908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DEALING WITH UNKNOWN VALUES</a:t>
            </a:r>
            <a:endParaRPr lang="en-US" sz="1600" b="1" dirty="0"/>
          </a:p>
          <a:p>
            <a:pPr algn="just">
              <a:lnSpc>
                <a:spcPct val="160000"/>
              </a:lnSpc>
            </a:pPr>
            <a:r>
              <a:rPr lang="en-US" sz="1600" dirty="0"/>
              <a:t>either REMOVE or FILL UNKNOWN</a:t>
            </a:r>
          </a:p>
          <a:p>
            <a:pPr algn="just">
              <a:lnSpc>
                <a:spcPct val="160000"/>
              </a:lnSpc>
            </a:pPr>
            <a:r>
              <a:rPr lang="en-US" sz="1600" dirty="0"/>
              <a:t>If opting to remove, check if they belong to same salesperson</a:t>
            </a:r>
          </a:p>
          <a:p>
            <a:pPr algn="just">
              <a:lnSpc>
                <a:spcPct val="160000"/>
              </a:lnSpc>
            </a:pPr>
            <a:r>
              <a:rPr lang="en-US" sz="1600" dirty="0"/>
              <a:t>If opting to fill unknown, fill with information from similar complete transactions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697B0-1D69-4FA5-961D-554B51C03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6125" y="1856526"/>
            <a:ext cx="5185873" cy="29085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FEW TRANSACTIONS OF SOME PRODUCTS</a:t>
            </a:r>
            <a:endParaRPr lang="en-US" sz="1600" b="1" dirty="0"/>
          </a:p>
          <a:p>
            <a:pPr algn="just">
              <a:lnSpc>
                <a:spcPct val="150000"/>
              </a:lnSpc>
            </a:pPr>
            <a:r>
              <a:rPr lang="en-US" sz="1600" dirty="0"/>
              <a:t>Check if any of them is unusual</a:t>
            </a:r>
          </a:p>
          <a:p>
            <a:pPr algn="just">
              <a:lnSpc>
                <a:spcPct val="150000"/>
              </a:lnSpc>
            </a:pPr>
            <a:r>
              <a:rPr lang="en-US" sz="1600" dirty="0"/>
              <a:t>Infer some similarities between distributions  of unit prices</a:t>
            </a:r>
          </a:p>
          <a:p>
            <a:pPr algn="just">
              <a:lnSpc>
                <a:spcPct val="150000"/>
              </a:lnSpc>
            </a:pPr>
            <a:r>
              <a:rPr lang="en-US" sz="1600" dirty="0"/>
              <a:t>Merge product with similar prices to analyze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DB58D-FE81-4C36-A203-A9177C3D76FA}"/>
              </a:ext>
            </a:extLst>
          </p:cNvPr>
          <p:cNvSpPr/>
          <p:nvPr/>
        </p:nvSpPr>
        <p:spPr>
          <a:xfrm>
            <a:off x="910126" y="5090451"/>
            <a:ext cx="10571998" cy="1070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 though the data base has the added column of INSPECTION in it, most of the reports have not been inspected and are labeled as UNK.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overcome this we will use different modeling approaches which are discussed next.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FC09D15-C285-4C5F-B152-6E82E96C4E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0301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96"/>
    </mc:Choice>
    <mc:Fallback>
      <p:transition spd="slow" advTm="76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D89D-D6D0-4A4D-B1B8-1DEC419C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C6113-B419-4B8D-B5A5-E0F21A675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6088" y="4403512"/>
            <a:ext cx="5185873" cy="97045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Unsupervised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02122-CF5E-4696-8132-749EEDB49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0041" y="2207566"/>
            <a:ext cx="5194583" cy="97045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Description + Results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D2D327-D04D-449B-96C3-A18DA5094EAB}"/>
              </a:ext>
            </a:extLst>
          </p:cNvPr>
          <p:cNvCxnSpPr/>
          <p:nvPr/>
        </p:nvCxnSpPr>
        <p:spPr>
          <a:xfrm>
            <a:off x="3409025" y="3329126"/>
            <a:ext cx="0" cy="923278"/>
          </a:xfrm>
          <a:prstGeom prst="straightConnector1">
            <a:avLst/>
          </a:prstGeom>
          <a:ln w="63500" cap="sq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58AB81-0D77-44E1-BE45-ECBD0BF51950}"/>
              </a:ext>
            </a:extLst>
          </p:cNvPr>
          <p:cNvCxnSpPr/>
          <p:nvPr/>
        </p:nvCxnSpPr>
        <p:spPr>
          <a:xfrm>
            <a:off x="8777571" y="3329126"/>
            <a:ext cx="0" cy="923278"/>
          </a:xfrm>
          <a:prstGeom prst="straightConnector1">
            <a:avLst/>
          </a:prstGeom>
          <a:ln w="63500" cap="sq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2DBB6F-9C2C-4BDF-B962-EEA223B74B4E}"/>
              </a:ext>
            </a:extLst>
          </p:cNvPr>
          <p:cNvSpPr txBox="1">
            <a:spLocks/>
          </p:cNvSpPr>
          <p:nvPr/>
        </p:nvSpPr>
        <p:spPr>
          <a:xfrm>
            <a:off x="816088" y="2207567"/>
            <a:ext cx="5185873" cy="97045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dirty="0"/>
              <a:t>Description + Unknown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2A3CA1-CC56-4865-996B-B98244D2BA6F}"/>
              </a:ext>
            </a:extLst>
          </p:cNvPr>
          <p:cNvSpPr txBox="1">
            <a:spLocks/>
          </p:cNvSpPr>
          <p:nvPr/>
        </p:nvSpPr>
        <p:spPr>
          <a:xfrm>
            <a:off x="6156985" y="4388792"/>
            <a:ext cx="5185873" cy="97045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dirty="0"/>
              <a:t>Supervised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0B71CA-9B4E-4DE9-B4FE-50BBF8292F10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5185873" cy="97045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dirty="0"/>
              <a:t>Clustering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580D106-ED02-45DD-AA19-8A9E9C0EC8D1}"/>
              </a:ext>
            </a:extLst>
          </p:cNvPr>
          <p:cNvSpPr txBox="1">
            <a:spLocks/>
          </p:cNvSpPr>
          <p:nvPr/>
        </p:nvSpPr>
        <p:spPr>
          <a:xfrm>
            <a:off x="6190040" y="2207565"/>
            <a:ext cx="5194583" cy="97045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en-US" dirty="0"/>
              <a:t>Outlier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F2890-4537-4277-9C80-FB396288BE35}"/>
              </a:ext>
            </a:extLst>
          </p:cNvPr>
          <p:cNvSpPr txBox="1"/>
          <p:nvPr/>
        </p:nvSpPr>
        <p:spPr>
          <a:xfrm>
            <a:off x="795205" y="3904263"/>
            <a:ext cx="10580707" cy="204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dirty="0"/>
              <a:t>In our case, we are dealing with the classification problem having particularity.</a:t>
            </a:r>
          </a:p>
          <a:p>
            <a:pPr algn="ctr">
              <a:lnSpc>
                <a:spcPct val="250000"/>
              </a:lnSpc>
            </a:pPr>
            <a:r>
              <a:rPr lang="en-US" dirty="0"/>
              <a:t>Also it suffers from establishing a ranking of the transactions classified as fraud.</a:t>
            </a:r>
          </a:p>
          <a:p>
            <a:pPr algn="ctr">
              <a:lnSpc>
                <a:spcPct val="250000"/>
              </a:lnSpc>
            </a:pPr>
            <a:r>
              <a:rPr lang="en-US" dirty="0"/>
              <a:t>So we resort to probabilistic classification…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6EDFC-4132-47A6-AA99-EC355CA55D40}"/>
              </a:ext>
            </a:extLst>
          </p:cNvPr>
          <p:cNvSpPr txBox="1"/>
          <p:nvPr/>
        </p:nvSpPr>
        <p:spPr>
          <a:xfrm>
            <a:off x="809999" y="3665263"/>
            <a:ext cx="518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Discovering the inherent groupings in the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693066-BCF8-4CD4-98CD-1E53202E1DEC}"/>
              </a:ext>
            </a:extLst>
          </p:cNvPr>
          <p:cNvSpPr txBox="1"/>
          <p:nvPr/>
        </p:nvSpPr>
        <p:spPr>
          <a:xfrm>
            <a:off x="6196137" y="3665263"/>
            <a:ext cx="518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Finding data that deviate from the expectations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0B362B-3B35-4312-8099-DAD03D63D184}"/>
              </a:ext>
            </a:extLst>
          </p:cNvPr>
          <p:cNvSpPr txBox="1"/>
          <p:nvPr/>
        </p:nvSpPr>
        <p:spPr>
          <a:xfrm>
            <a:off x="1387284" y="2856897"/>
            <a:ext cx="921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+ OUTPUT + ALGORITHM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1B694A32-10CB-403E-9228-24605DBD9F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84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654"/>
    </mc:Choice>
    <mc:Fallback xmlns="">
      <p:transition spd="slow" advTm="208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22552 -0.55139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76" y="-2756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-0.22617 -0.54121 " pathEditMode="relative" rAng="0" ptsTypes="AA">
                                      <p:cBhvr>
                                        <p:cTn id="8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15" y="-2706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/>
      <p:bldP spid="2" grpId="1"/>
      <p:bldP spid="3" grpId="0" build="p"/>
      <p:bldP spid="3" grpId="1" build="p"/>
      <p:bldP spid="3" grpId="2" build="p"/>
      <p:bldP spid="3" grpId="3" build="p"/>
      <p:bldP spid="4" grpId="0" build="p"/>
      <p:bldP spid="4" grpId="1" build="p"/>
      <p:bldP spid="8" grpId="0"/>
      <p:bldP spid="8" grpId="1"/>
      <p:bldP spid="9" grpId="0"/>
      <p:bldP spid="9" grpId="1"/>
      <p:bldP spid="9" grpId="2"/>
      <p:bldP spid="9" grpId="3"/>
      <p:bldP spid="9" grpId="4"/>
      <p:bldP spid="10" grpId="0"/>
      <p:bldP spid="10" grpId="1"/>
      <p:bldP spid="11" grpId="0"/>
      <p:bldP spid="11" grpId="1"/>
      <p:bldP spid="13" grpId="0" build="p"/>
      <p:bldP spid="14" grpId="0"/>
      <p:bldP spid="14" grpId="1"/>
      <p:bldP spid="15" grpId="0"/>
      <p:bldP spid="15" grpId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83B8-0AD4-49DD-B84E-9920B806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type of data observation..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4DE75-4817-41C3-8A08-0B8FF8FB1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893" y="2221841"/>
            <a:ext cx="10554574" cy="120671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It runs on both type of observations..</a:t>
            </a:r>
          </a:p>
          <a:p>
            <a:pPr marL="0" indent="0" algn="ctr">
              <a:buNone/>
            </a:pPr>
            <a:r>
              <a:rPr lang="en-US" dirty="0"/>
              <a:t>Blend of supervised and unsupervised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41F8AB-EB23-4FB6-9207-DBE93D391D65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Semi-Supervised Observation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216D2-716A-4BDB-BCDE-6B9ACD8C008D}"/>
              </a:ext>
            </a:extLst>
          </p:cNvPr>
          <p:cNvSpPr txBox="1"/>
          <p:nvPr/>
        </p:nvSpPr>
        <p:spPr>
          <a:xfrm>
            <a:off x="6461434" y="4541746"/>
            <a:ext cx="504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Clustering using labeled classes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7F1BDC-6278-40CA-AEF3-BC3A5F621418}"/>
              </a:ext>
            </a:extLst>
          </p:cNvPr>
          <p:cNvSpPr txBox="1"/>
          <p:nvPr/>
        </p:nvSpPr>
        <p:spPr>
          <a:xfrm>
            <a:off x="949448" y="4541746"/>
            <a:ext cx="50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Improve by adding unlabeled classes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9BA2FD-362A-4C43-A6AA-3AC3A889368B}"/>
              </a:ext>
            </a:extLst>
          </p:cNvPr>
          <p:cNvCxnSpPr>
            <a:cxnSpLocks/>
          </p:cNvCxnSpPr>
          <p:nvPr/>
        </p:nvCxnSpPr>
        <p:spPr>
          <a:xfrm flipH="1">
            <a:off x="4855136" y="3982998"/>
            <a:ext cx="1037846" cy="5587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EA011-8E88-444B-8E98-A66AB3A4721B}"/>
              </a:ext>
            </a:extLst>
          </p:cNvPr>
          <p:cNvCxnSpPr>
            <a:cxnSpLocks/>
          </p:cNvCxnSpPr>
          <p:nvPr/>
        </p:nvCxnSpPr>
        <p:spPr>
          <a:xfrm>
            <a:off x="6600825" y="3982998"/>
            <a:ext cx="1073711" cy="5587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893D56-A95D-421D-8724-334167C827AD}"/>
              </a:ext>
            </a:extLst>
          </p:cNvPr>
          <p:cNvSpPr txBox="1"/>
          <p:nvPr/>
        </p:nvSpPr>
        <p:spPr>
          <a:xfrm>
            <a:off x="4785468" y="3429000"/>
            <a:ext cx="301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Semi-Supervised Methods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3F3D88-A987-4E22-8EB2-3F0B842F2247}"/>
              </a:ext>
            </a:extLst>
          </p:cNvPr>
          <p:cNvSpPr txBox="1"/>
          <p:nvPr/>
        </p:nvSpPr>
        <p:spPr>
          <a:xfrm>
            <a:off x="4016570" y="5285160"/>
            <a:ext cx="455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there is a method of self training…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10C644-E98A-48C8-A85F-DC3DB25C3065}"/>
              </a:ext>
            </a:extLst>
          </p:cNvPr>
          <p:cNvSpPr txBox="1"/>
          <p:nvPr/>
        </p:nvSpPr>
        <p:spPr>
          <a:xfrm>
            <a:off x="2412127" y="6019966"/>
            <a:ext cx="776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another approach i.e. </a:t>
            </a:r>
            <a:r>
              <a:rPr lang="en-US" dirty="0" err="1"/>
              <a:t>Transductive</a:t>
            </a:r>
            <a:r>
              <a:rPr lang="en-US" dirty="0"/>
              <a:t> Support Vector Machines...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54E95D3-45F0-4DBF-A0C8-EA738E7EAA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01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27"/>
    </mc:Choice>
    <mc:Fallback xmlns="">
      <p:transition spd="slow" advTm="166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  <p:bldP spid="2" grpId="1"/>
      <p:bldP spid="3" grpId="0" build="p"/>
      <p:bldP spid="4" grpId="0"/>
      <p:bldP spid="11" grpId="0"/>
      <p:bldP spid="12" grpId="0"/>
      <p:bldP spid="18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81FF-0AB6-4195-9E03-55BBE962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5" y="447188"/>
            <a:ext cx="11736280" cy="769053"/>
          </a:xfrm>
        </p:spPr>
        <p:txBody>
          <a:bodyPr/>
          <a:lstStyle/>
          <a:p>
            <a:r>
              <a:rPr lang="en-US" sz="3500" dirty="0"/>
              <a:t>Evaluation Criteria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C0F01-1703-47D1-A00E-0189482B9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6742" y="2222287"/>
                <a:ext cx="5332520" cy="418852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b="1" dirty="0"/>
                  <a:t>1.Precision and Recall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In top k-reports:-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140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/>
                          <m:t># </m:t>
                        </m:r>
                        <m:r>
                          <m:rPr>
                            <m:nor/>
                          </m:rPr>
                          <a:rPr lang="en-US" sz="1400" dirty="0"/>
                          <m:t>of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sz="1400" dirty="0"/>
                          <m:t>Fraud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sz="1400" dirty="0"/>
                          <m:t>reports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sz="1400" dirty="0"/>
                          <m:t>found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dirty="0"/>
                          <m:t># </m:t>
                        </m:r>
                        <m:r>
                          <m:rPr>
                            <m:nor/>
                          </m:rPr>
                          <a:rPr lang="en-US" sz="1400" dirty="0"/>
                          <m:t>of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sz="1400" dirty="0"/>
                          <m:t>Reports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sz="1400" dirty="0"/>
                          <m:t>found</m:t>
                        </m:r>
                      </m:den>
                    </m:f>
                  </m:oMath>
                </a14:m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1400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dirty="0"/>
                          <m:t>#</m:t>
                        </m:r>
                        <m:r>
                          <m:rPr>
                            <m:nor/>
                          </m:rPr>
                          <a:rPr lang="en-US" sz="1400" dirty="0"/>
                          <m:t>of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sz="1400" dirty="0"/>
                          <m:t>Fraud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sz="1400" dirty="0"/>
                          <m:t>reports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sz="1400" dirty="0"/>
                          <m:t>found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dirty="0"/>
                          <m:t># </m:t>
                        </m:r>
                        <m:r>
                          <m:rPr>
                            <m:nor/>
                          </m:rPr>
                          <a:rPr lang="en-US" sz="1400" dirty="0"/>
                          <m:t>of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sz="1400" dirty="0"/>
                          <m:t>Fraud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sz="1400" dirty="0"/>
                          <m:t>reports</m:t>
                        </m:r>
                      </m:den>
                    </m:f>
                  </m:oMath>
                </a14:m>
                <a:endParaRPr lang="en-US" sz="1400" dirty="0"/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-If unlabeled reports are inspected as frauds, Precision and Recall value increases.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-We wish to achieve 100% recall with low precision for limited resources.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C0F01-1703-47D1-A00E-0189482B9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6742" y="2222287"/>
                <a:ext cx="5332520" cy="4188525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17E9C9A-1E69-4B48-9014-8A82AAEDAC5B}"/>
              </a:ext>
            </a:extLst>
          </p:cNvPr>
          <p:cNvSpPr txBox="1">
            <a:spLocks/>
          </p:cNvSpPr>
          <p:nvPr/>
        </p:nvSpPr>
        <p:spPr>
          <a:xfrm>
            <a:off x="4340220" y="447188"/>
            <a:ext cx="7794595" cy="76905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/>
              <a:t>Supervised Classification </a:t>
            </a:r>
            <a:r>
              <a:rPr lang="en-US" sz="3200" dirty="0"/>
              <a:t>Evaluation</a:t>
            </a:r>
            <a:endParaRPr lang="en-US" sz="35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640093-3EE7-4A14-9127-D352048DBF49}"/>
              </a:ext>
            </a:extLst>
          </p:cNvPr>
          <p:cNvSpPr txBox="1">
            <a:spLocks/>
          </p:cNvSpPr>
          <p:nvPr/>
        </p:nvSpPr>
        <p:spPr>
          <a:xfrm>
            <a:off x="6332738" y="2368029"/>
            <a:ext cx="5332520" cy="411602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2.Lift Charts and Precision/Recall Curves</a:t>
            </a:r>
          </a:p>
          <a:p>
            <a:pPr marL="0" indent="0">
              <a:buNone/>
            </a:pPr>
            <a:r>
              <a:rPr lang="en-US" sz="1400" dirty="0"/>
              <a:t>-PR Curves are visual representations of the performance of a model in terms of precision and recall statistics.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-We iterate over different effort limits to get different values of precision and recall.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-We do post-processing of the outlier rankings to obtain their PR score  and respective PR curves.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-Lift charts of the model prediction gives more importance to the values of recall.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-Lift charts can be obtained with the infrastructure provided by the ROCR package.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037DA2-A4D2-4869-9E17-86BFE4CB9534}"/>
              </a:ext>
            </a:extLst>
          </p:cNvPr>
          <p:cNvCxnSpPr/>
          <p:nvPr/>
        </p:nvCxnSpPr>
        <p:spPr>
          <a:xfrm>
            <a:off x="5998345" y="1990818"/>
            <a:ext cx="0" cy="44932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017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056"/>
    </mc:Choice>
    <mc:Fallback xmlns="">
      <p:transition spd="slow" advTm="25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681FF-0AB6-4195-9E03-55BBE962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88"/>
            <a:ext cx="11736280" cy="769053"/>
          </a:xfrm>
        </p:spPr>
        <p:txBody>
          <a:bodyPr/>
          <a:lstStyle/>
          <a:p>
            <a:r>
              <a:rPr lang="en-US" sz="3500" dirty="0"/>
              <a:t>Evaluation Criteria: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C0F01-1703-47D1-A00E-0189482B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42" y="2222287"/>
            <a:ext cx="5332520" cy="418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Normalized Distance to Typical Price</a:t>
            </a:r>
          </a:p>
          <a:p>
            <a:pPr marL="0" indent="0" algn="just">
              <a:buNone/>
            </a:pPr>
            <a:endParaRPr lang="en-US" sz="1400" dirty="0"/>
          </a:p>
          <a:p>
            <a:pPr marL="0" indent="0" algn="just">
              <a:buNone/>
            </a:pPr>
            <a:r>
              <a:rPr lang="en-US" sz="1400" dirty="0"/>
              <a:t>-Used to check for unlabeled cases correctly positioned in the ranking.</a:t>
            </a:r>
          </a:p>
          <a:p>
            <a:pPr marL="0" indent="0" algn="just">
              <a:buNone/>
            </a:pPr>
            <a:endParaRPr lang="en-US" sz="1400" dirty="0"/>
          </a:p>
          <a:p>
            <a:pPr marL="0" indent="0" algn="just">
              <a:buNone/>
            </a:pPr>
            <a:r>
              <a:rPr lang="en-US" sz="1400" dirty="0"/>
              <a:t>-The smaller the distance between unit price of a report and typical unit price of the respective product, the better the quality outlier ranking obtained by a model.</a:t>
            </a:r>
          </a:p>
          <a:p>
            <a:pPr marL="0" indent="0" algn="just">
              <a:buNone/>
            </a:pPr>
            <a:endParaRPr lang="en-US" sz="1400" dirty="0"/>
          </a:p>
          <a:p>
            <a:pPr marL="0" indent="0" algn="just">
              <a:buNone/>
            </a:pPr>
            <a:r>
              <a:rPr lang="en-US" sz="1400" dirty="0"/>
              <a:t>-To get a uniform scale, we normalize the distance to the typical unit price using IQR.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7E9C9A-1E69-4B48-9014-8A82AAEDAC5B}"/>
              </a:ext>
            </a:extLst>
          </p:cNvPr>
          <p:cNvSpPr txBox="1">
            <a:spLocks/>
          </p:cNvSpPr>
          <p:nvPr/>
        </p:nvSpPr>
        <p:spPr>
          <a:xfrm>
            <a:off x="4013202" y="447188"/>
            <a:ext cx="8178797" cy="76905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/>
              <a:t>Unsupervised Classification </a:t>
            </a:r>
            <a:r>
              <a:rPr lang="en-US" sz="3200" dirty="0"/>
              <a:t>Evaluation</a:t>
            </a:r>
            <a:endParaRPr lang="en-US" sz="35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640093-3EE7-4A14-9127-D352048DBF49}"/>
              </a:ext>
            </a:extLst>
          </p:cNvPr>
          <p:cNvSpPr txBox="1">
            <a:spLocks/>
          </p:cNvSpPr>
          <p:nvPr/>
        </p:nvSpPr>
        <p:spPr>
          <a:xfrm>
            <a:off x="6385535" y="2258537"/>
            <a:ext cx="5279723" cy="411602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Experimental Methodology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dirty="0"/>
              <a:t>-It is used to obtain reliable estimates of the selected evaluation metrics.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-Hold-Out method of experimental comparisons: randomly splitting the available dataset in two partitions</a:t>
            </a:r>
          </a:p>
          <a:p>
            <a:pPr marL="0" indent="0">
              <a:buNone/>
            </a:pPr>
            <a:r>
              <a:rPr lang="en-US" sz="1400" dirty="0"/>
              <a:t>(typically in 70%/30% proportions)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-Used to handle imbalanced class distributions through stratified sampling strategy.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-Implemented in R using </a:t>
            </a:r>
            <a:r>
              <a:rPr lang="en-US" sz="1400" dirty="0" err="1"/>
              <a:t>holdOut</a:t>
            </a:r>
            <a:r>
              <a:rPr lang="en-US" sz="1400" dirty="0"/>
              <a:t>() function.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037DA2-A4D2-4869-9E17-86BFE4CB9534}"/>
              </a:ext>
            </a:extLst>
          </p:cNvPr>
          <p:cNvCxnSpPr/>
          <p:nvPr/>
        </p:nvCxnSpPr>
        <p:spPr>
          <a:xfrm>
            <a:off x="5998345" y="1990818"/>
            <a:ext cx="0" cy="44932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1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58"/>
    </mc:Choice>
    <mc:Fallback xmlns="">
      <p:transition spd="slow" advTm="157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A734-1497-4C8C-AB9F-8BE5A6D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08" y="175693"/>
            <a:ext cx="11600156" cy="776078"/>
          </a:xfrm>
        </p:spPr>
        <p:txBody>
          <a:bodyPr/>
          <a:lstStyle/>
          <a:p>
            <a:pPr algn="ctr"/>
            <a:r>
              <a:rPr lang="en-US" sz="3600" dirty="0"/>
              <a:t>Obtaining Outlier Rankings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27C38-AA20-48B7-A7FF-BB091A62A427}"/>
              </a:ext>
            </a:extLst>
          </p:cNvPr>
          <p:cNvSpPr txBox="1"/>
          <p:nvPr/>
        </p:nvSpPr>
        <p:spPr>
          <a:xfrm>
            <a:off x="525922" y="896801"/>
            <a:ext cx="113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will use different approaches to obtain and then compare the outlier rankings</a:t>
            </a:r>
            <a:endParaRPr lang="en-US" b="1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5066B-26C1-4EDF-A4B4-649556D03363}"/>
              </a:ext>
            </a:extLst>
          </p:cNvPr>
          <p:cNvSpPr txBox="1"/>
          <p:nvPr/>
        </p:nvSpPr>
        <p:spPr>
          <a:xfrm>
            <a:off x="146483" y="2210540"/>
            <a:ext cx="394760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Modified Box Plot Rule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marL="285750" indent="-285750" algn="just">
              <a:buFontTx/>
              <a:buChar char="-"/>
            </a:pPr>
            <a:r>
              <a:rPr lang="en-US" sz="1600" dirty="0"/>
              <a:t>The modified box-and-whisker plot will plot outliers as individual points beyond the whisker to give a more accurate picture of the dispersion of the data. </a:t>
            </a:r>
          </a:p>
          <a:p>
            <a:pPr marL="285750" indent="-285750" algn="just">
              <a:buFontTx/>
              <a:buChar char="-"/>
            </a:pPr>
            <a:endParaRPr lang="en-US" sz="1600" dirty="0"/>
          </a:p>
          <a:p>
            <a:pPr marL="285750" indent="-285750" algn="just">
              <a:buFontTx/>
              <a:buChar char="-"/>
            </a:pPr>
            <a:r>
              <a:rPr lang="en-US" sz="1600" dirty="0"/>
              <a:t>Here, we are using normalized distance to the typical (median) unit price (NDTP) to decide on the “</a:t>
            </a:r>
            <a:r>
              <a:rPr lang="en-US" sz="1600" dirty="0" err="1"/>
              <a:t>outlyingness</a:t>
            </a:r>
            <a:r>
              <a:rPr lang="en-US" sz="1600" dirty="0"/>
              <a:t>” of a value. NDTP being unitless metric can be used for different products.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255B6-8314-422B-835F-0AF6E4D74391}"/>
              </a:ext>
            </a:extLst>
          </p:cNvPr>
          <p:cNvSpPr txBox="1"/>
          <p:nvPr/>
        </p:nvSpPr>
        <p:spPr>
          <a:xfrm>
            <a:off x="4122198" y="2210540"/>
            <a:ext cx="39476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Outlier Factors (LOF)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marL="285750" indent="-285750" algn="just">
              <a:buFontTx/>
              <a:buChar char="-"/>
            </a:pPr>
            <a:r>
              <a:rPr lang="en-US" sz="1600" dirty="0"/>
              <a:t>The main idea of this system is to obtain an </a:t>
            </a:r>
            <a:r>
              <a:rPr lang="en-US" sz="1600" dirty="0" err="1"/>
              <a:t>outlyingness</a:t>
            </a:r>
            <a:r>
              <a:rPr lang="en-US" sz="1600" dirty="0"/>
              <a:t> score for each case by estimating its degree of isolation with respect to its local neighborhood.</a:t>
            </a:r>
          </a:p>
          <a:p>
            <a:pPr marL="285750" indent="-285750" algn="just">
              <a:buFontTx/>
              <a:buChar char="-"/>
            </a:pPr>
            <a:endParaRPr lang="en-US" sz="1600" dirty="0"/>
          </a:p>
          <a:p>
            <a:pPr marL="285750" indent="-285750" algn="just">
              <a:buFontTx/>
              <a:buChar char="-"/>
            </a:pPr>
            <a:r>
              <a:rPr lang="en-US" sz="1600" dirty="0"/>
              <a:t>Regions with very low density are considered outliers.</a:t>
            </a:r>
          </a:p>
          <a:p>
            <a:pPr marL="285750" indent="-285750" algn="just">
              <a:buFontTx/>
              <a:buChar char="-"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F8F4F-16F6-4D14-BDDC-8B3F60FBF7A4}"/>
              </a:ext>
            </a:extLst>
          </p:cNvPr>
          <p:cNvSpPr txBox="1"/>
          <p:nvPr/>
        </p:nvSpPr>
        <p:spPr>
          <a:xfrm>
            <a:off x="8097914" y="2210540"/>
            <a:ext cx="39476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Clustering-Based Outlier Rankings (</a:t>
            </a:r>
            <a:r>
              <a:rPr lang="en-US" b="1" dirty="0" err="1"/>
              <a:t>ORh</a:t>
            </a:r>
            <a:r>
              <a:rPr lang="en-US" b="1" dirty="0"/>
              <a:t>)</a:t>
            </a:r>
          </a:p>
          <a:p>
            <a:pPr algn="ctr"/>
            <a:endParaRPr lang="en-US" b="1" dirty="0"/>
          </a:p>
          <a:p>
            <a:pPr marL="285750" indent="-285750" algn="just">
              <a:buFontTx/>
              <a:buChar char="-"/>
            </a:pPr>
            <a:r>
              <a:rPr lang="en-US" sz="1600" dirty="0"/>
              <a:t>It uses Hierarchical agglomerative clustering algorithm to obtain a dendrogram of the given 	data.</a:t>
            </a:r>
          </a:p>
          <a:p>
            <a:pPr marL="285750" indent="-285750" algn="just">
              <a:buFontTx/>
              <a:buChar char="-"/>
            </a:pPr>
            <a:endParaRPr lang="en-US" sz="1600" dirty="0"/>
          </a:p>
          <a:p>
            <a:pPr marL="285750" indent="-285750" algn="just">
              <a:buFontTx/>
              <a:buChar char="-"/>
            </a:pPr>
            <a:endParaRPr lang="en-US" sz="1600" dirty="0"/>
          </a:p>
          <a:p>
            <a:pPr marL="285750" indent="-285750" algn="just">
              <a:buFontTx/>
              <a:buChar char="-"/>
            </a:pPr>
            <a:endParaRPr lang="en-US" sz="1600" dirty="0"/>
          </a:p>
          <a:p>
            <a:pPr marL="285750" indent="-285750" algn="just">
              <a:buFontTx/>
              <a:buChar char="-"/>
            </a:pPr>
            <a:r>
              <a:rPr lang="en-US" sz="1600" dirty="0"/>
              <a:t>It’s an iterative process of merging the similar observations together in a cluster until the last two groups are merged into a single cluster with all observations.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10B3C5-A661-4649-9857-C994708612AD}"/>
              </a:ext>
            </a:extLst>
          </p:cNvPr>
          <p:cNvCxnSpPr>
            <a:cxnSpLocks/>
          </p:cNvCxnSpPr>
          <p:nvPr/>
        </p:nvCxnSpPr>
        <p:spPr>
          <a:xfrm>
            <a:off x="4122198" y="2210540"/>
            <a:ext cx="0" cy="40837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7504F3-754A-46E8-BB9B-F949F51EC9DB}"/>
              </a:ext>
            </a:extLst>
          </p:cNvPr>
          <p:cNvCxnSpPr>
            <a:cxnSpLocks/>
          </p:cNvCxnSpPr>
          <p:nvPr/>
        </p:nvCxnSpPr>
        <p:spPr>
          <a:xfrm>
            <a:off x="8097914" y="2210540"/>
            <a:ext cx="0" cy="40837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3C9D53-25DF-40E9-90B4-3E7AB429BF28}"/>
              </a:ext>
            </a:extLst>
          </p:cNvPr>
          <p:cNvSpPr txBox="1"/>
          <p:nvPr/>
        </p:nvSpPr>
        <p:spPr>
          <a:xfrm>
            <a:off x="3606800" y="1266133"/>
            <a:ext cx="5222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UNSUPERVISED APPROACH</a:t>
            </a:r>
            <a:endParaRPr lang="en-US" b="1" dirty="0">
              <a:latin typeface="+mj-lt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270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79"/>
    </mc:Choice>
    <mc:Fallback xmlns="">
      <p:transition spd="slow" advTm="159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.3|4.4|5.6|5.2|3.9|5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3.3|1.7|16.8|6.6|17.8|13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2.7|9.5|1.5|3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2.7|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|5.2|8.6|5.2|3.9|2|10.8|5.8|16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7|18.1|5.7|2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6.1|12.8|25.3|29.2|38.3|3.5|2.1|1.3|6.6|31.7|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3.3|3.3|6.4|23|1.1|41.3|4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2.5|2.4|4|1|52.9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8.9|0.5|0.4|48.8|4.9|0.5|0.4|0.6|8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9|4.5|7.6|3.8|30.7|16.3|43.3|27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|11.8|6.3|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483</TotalTime>
  <Words>906</Words>
  <Application>Microsoft Office PowerPoint</Application>
  <PresentationFormat>Widescreen</PresentationFormat>
  <Paragraphs>157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Cambria Math</vt:lpstr>
      <vt:lpstr>Century Gothic</vt:lpstr>
      <vt:lpstr>Times New Roman</vt:lpstr>
      <vt:lpstr>Wingdings 2</vt:lpstr>
      <vt:lpstr>Quotable</vt:lpstr>
      <vt:lpstr>Fraud Detection</vt:lpstr>
      <vt:lpstr>Fraud Detection</vt:lpstr>
      <vt:lpstr>DATA</vt:lpstr>
      <vt:lpstr>Problems in Data</vt:lpstr>
      <vt:lpstr>Types of Observation</vt:lpstr>
      <vt:lpstr>another type of data observation..</vt:lpstr>
      <vt:lpstr>Evaluation Criteria :</vt:lpstr>
      <vt:lpstr>Evaluation Criteria:</vt:lpstr>
      <vt:lpstr>Obtaining Outlier Rankings</vt:lpstr>
      <vt:lpstr>Comparison</vt:lpstr>
      <vt:lpstr>Obtaining Outlier Rankings</vt:lpstr>
      <vt:lpstr>Comparison</vt:lpstr>
      <vt:lpstr>Obtaining Outlier Rankings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P</dc:creator>
  <cp:lastModifiedBy>Pranav P</cp:lastModifiedBy>
  <cp:revision>16</cp:revision>
  <dcterms:created xsi:type="dcterms:W3CDTF">2018-11-27T05:32:33Z</dcterms:created>
  <dcterms:modified xsi:type="dcterms:W3CDTF">2018-11-27T13:36:26Z</dcterms:modified>
</cp:coreProperties>
</file>